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3"/>
  </p:notesMasterIdLst>
  <p:handoutMasterIdLst>
    <p:handoutMasterId r:id="rId14"/>
  </p:handoutMasterIdLst>
  <p:sldIdLst>
    <p:sldId id="277" r:id="rId2"/>
    <p:sldId id="278" r:id="rId3"/>
    <p:sldId id="276" r:id="rId4"/>
    <p:sldId id="271" r:id="rId5"/>
    <p:sldId id="264" r:id="rId6"/>
    <p:sldId id="265" r:id="rId7"/>
    <p:sldId id="266" r:id="rId8"/>
    <p:sldId id="267" r:id="rId9"/>
    <p:sldId id="275" r:id="rId10"/>
    <p:sldId id="269" r:id="rId11"/>
    <p:sldId id="273" r:id="rId12"/>
  </p:sldIdLst>
  <p:sldSz cx="9144000" cy="6858000" type="screen4x3"/>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D1B"/>
    <a:srgbClr val="7BA420"/>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8" d="100"/>
          <a:sy n="88" d="100"/>
        </p:scale>
        <p:origin x="-1380" y="-5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53" cy="35517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303223" y="0"/>
            <a:ext cx="4057753" cy="355174"/>
          </a:xfrm>
          <a:prstGeom prst="rect">
            <a:avLst/>
          </a:prstGeom>
        </p:spPr>
        <p:txBody>
          <a:bodyPr vert="horz" lIns="91440" tIns="45720" rIns="91440" bIns="45720" rtlCol="0"/>
          <a:lstStyle>
            <a:lvl1pPr algn="r">
              <a:defRPr sz="1200"/>
            </a:lvl1pPr>
          </a:lstStyle>
          <a:p>
            <a:fld id="{A4E19D0C-78EA-42CE-9A22-7C725990536A}" type="datetimeFigureOut">
              <a:rPr lang="en-US" smtClean="0"/>
              <a:t>8/5/2016</a:t>
            </a:fld>
            <a:endParaRPr lang="en-US" dirty="0"/>
          </a:p>
        </p:txBody>
      </p:sp>
      <p:sp>
        <p:nvSpPr>
          <p:cNvPr id="4" name="Footer Placeholder 3"/>
          <p:cNvSpPr>
            <a:spLocks noGrp="1"/>
          </p:cNvSpPr>
          <p:nvPr>
            <p:ph type="ftr" sz="quarter" idx="2"/>
          </p:nvPr>
        </p:nvSpPr>
        <p:spPr>
          <a:xfrm>
            <a:off x="0" y="6721901"/>
            <a:ext cx="4057753" cy="35517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3223" y="6721901"/>
            <a:ext cx="4057753" cy="355174"/>
          </a:xfrm>
          <a:prstGeom prst="rect">
            <a:avLst/>
          </a:prstGeom>
        </p:spPr>
        <p:txBody>
          <a:bodyPr vert="horz" lIns="91440" tIns="45720" rIns="91440" bIns="45720" rtlCol="0" anchor="b"/>
          <a:lstStyle>
            <a:lvl1pPr algn="r">
              <a:defRPr sz="1200"/>
            </a:lvl1pPr>
          </a:lstStyle>
          <a:p>
            <a:fld id="{D2A89648-876A-4A19-8902-820686EF0F13}" type="slidenum">
              <a:rPr lang="en-US" smtClean="0"/>
              <a:t>‹#›</a:t>
            </a:fld>
            <a:endParaRPr lang="en-US" dirty="0"/>
          </a:p>
        </p:txBody>
      </p:sp>
    </p:spTree>
    <p:extLst>
      <p:ext uri="{BB962C8B-B14F-4D97-AF65-F5344CB8AC3E}">
        <p14:creationId xmlns:p14="http://schemas.microsoft.com/office/powerpoint/2010/main" val="22178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5083"/>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5303577" y="0"/>
            <a:ext cx="4057333" cy="355083"/>
          </a:xfrm>
          <a:prstGeom prst="rect">
            <a:avLst/>
          </a:prstGeom>
        </p:spPr>
        <p:txBody>
          <a:bodyPr vert="horz" lIns="93936" tIns="46968" rIns="93936" bIns="46968" rtlCol="0"/>
          <a:lstStyle>
            <a:lvl1pPr algn="r">
              <a:defRPr sz="1200"/>
            </a:lvl1pPr>
          </a:lstStyle>
          <a:p>
            <a:fld id="{1125E7CE-9EAE-4A6E-8412-BE31237A33D9}" type="datetimeFigureOut">
              <a:rPr lang="en-US" smtClean="0"/>
              <a:t>8/5/2016</a:t>
            </a:fld>
            <a:endParaRPr lang="en-US" dirty="0"/>
          </a:p>
        </p:txBody>
      </p:sp>
      <p:sp>
        <p:nvSpPr>
          <p:cNvPr id="4" name="Slide Image Placeholder 3"/>
          <p:cNvSpPr>
            <a:spLocks noGrp="1" noRot="1" noChangeAspect="1"/>
          </p:cNvSpPr>
          <p:nvPr>
            <p:ph type="sldImg" idx="2"/>
          </p:nvPr>
        </p:nvSpPr>
        <p:spPr>
          <a:xfrm>
            <a:off x="3089275" y="884238"/>
            <a:ext cx="3184525" cy="2389187"/>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4"/>
            <a:ext cx="4057333" cy="355082"/>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3577" y="6721994"/>
            <a:ext cx="4057333" cy="355082"/>
          </a:xfrm>
          <a:prstGeom prst="rect">
            <a:avLst/>
          </a:prstGeom>
        </p:spPr>
        <p:txBody>
          <a:bodyPr vert="horz" lIns="93936" tIns="46968" rIns="93936" bIns="46968" rtlCol="0" anchor="b"/>
          <a:lstStyle>
            <a:lvl1pPr algn="r">
              <a:defRPr sz="1200"/>
            </a:lvl1pPr>
          </a:lstStyle>
          <a:p>
            <a:fld id="{42F2F41C-05DE-47F4-9195-74A71C54D3E7}" type="slidenum">
              <a:rPr lang="en-US" smtClean="0"/>
              <a:t>‹#›</a:t>
            </a:fld>
            <a:endParaRPr lang="en-US" dirty="0"/>
          </a:p>
        </p:txBody>
      </p:sp>
    </p:spTree>
    <p:extLst>
      <p:ext uri="{BB962C8B-B14F-4D97-AF65-F5344CB8AC3E}">
        <p14:creationId xmlns:p14="http://schemas.microsoft.com/office/powerpoint/2010/main" val="193824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a:t>
            </a:r>
            <a:r>
              <a:rPr lang="en-US" sz="1100" baseline="0" dirty="0" smtClean="0"/>
              <a:t> </a:t>
            </a:r>
            <a:r>
              <a:rPr lang="en-US" sz="1100" dirty="0" smtClean="0"/>
              <a:t>Many</a:t>
            </a:r>
            <a:r>
              <a:rPr lang="en-US" sz="1100" baseline="0" dirty="0" smtClean="0"/>
              <a:t> resources are available online to provide necessary information about costs to consider when choosing to attend a trade school, community college or college after high school.  The information provided is hard to find and also hard to understand. NIU, Econ IL, and educational partners gathered to identify and create a simple plan of action to support student success in reaching post-secondary goals.</a:t>
            </a:r>
          </a:p>
          <a:p>
            <a:r>
              <a:rPr lang="en-US" sz="1100" baseline="0" dirty="0" smtClean="0"/>
              <a:t>B) The </a:t>
            </a:r>
            <a:r>
              <a:rPr lang="en-US" sz="1100" b="1" i="1" baseline="0" dirty="0" smtClean="0"/>
              <a:t>Navigate</a:t>
            </a:r>
            <a:r>
              <a:rPr lang="en-US" sz="1100" baseline="0" dirty="0" smtClean="0"/>
              <a:t> publication set from the Federal Reserve Bank of Dallas informs students of potential costs associated with attending college.</a:t>
            </a:r>
            <a:endParaRPr lang="en-US" sz="1100" dirty="0"/>
          </a:p>
        </p:txBody>
      </p:sp>
      <p:sp>
        <p:nvSpPr>
          <p:cNvPr id="4" name="Slide Number Placeholder 3"/>
          <p:cNvSpPr>
            <a:spLocks noGrp="1"/>
          </p:cNvSpPr>
          <p:nvPr>
            <p:ph type="sldNum" sz="quarter" idx="10"/>
          </p:nvPr>
        </p:nvSpPr>
        <p:spPr/>
        <p:txBody>
          <a:bodyPr/>
          <a:lstStyle/>
          <a:p>
            <a:fld id="{42F2F41C-05DE-47F4-9195-74A71C54D3E7}" type="slidenum">
              <a:rPr lang="en-US" smtClean="0"/>
              <a:t>1</a:t>
            </a:fld>
            <a:endParaRPr lang="en-US" dirty="0"/>
          </a:p>
        </p:txBody>
      </p:sp>
    </p:spTree>
    <p:extLst>
      <p:ext uri="{BB962C8B-B14F-4D97-AF65-F5344CB8AC3E}">
        <p14:creationId xmlns:p14="http://schemas.microsoft.com/office/powerpoint/2010/main" val="101218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College and Career Online Tools &amp; Resources</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10</a:t>
            </a:fld>
            <a:endParaRPr lang="en-US" dirty="0"/>
          </a:p>
        </p:txBody>
      </p:sp>
    </p:spTree>
    <p:extLst>
      <p:ext uri="{BB962C8B-B14F-4D97-AF65-F5344CB8AC3E}">
        <p14:creationId xmlns:p14="http://schemas.microsoft.com/office/powerpoint/2010/main" val="39961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Beth</a:t>
            </a:r>
            <a:r>
              <a:rPr lang="en-US" baseline="0" dirty="0" smtClean="0"/>
              <a:t> Metzler for additional information or to request a customized presentation or workshop to support student success in the classroom!</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11</a:t>
            </a:fld>
            <a:endParaRPr lang="en-US" dirty="0"/>
          </a:p>
        </p:txBody>
      </p:sp>
    </p:spTree>
    <p:extLst>
      <p:ext uri="{BB962C8B-B14F-4D97-AF65-F5344CB8AC3E}">
        <p14:creationId xmlns:p14="http://schemas.microsoft.com/office/powerpoint/2010/main" val="363718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resources</a:t>
            </a:r>
            <a:r>
              <a:rPr lang="en-US" baseline="0" dirty="0" smtClean="0"/>
              <a:t> with integrity continue to be identified, infographics and other tools are being created to further support finding information quickly.  The FLES library has been designed for educational and personal uses.</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2</a:t>
            </a:fld>
            <a:endParaRPr lang="en-US" dirty="0"/>
          </a:p>
        </p:txBody>
      </p:sp>
    </p:spTree>
    <p:extLst>
      <p:ext uri="{BB962C8B-B14F-4D97-AF65-F5344CB8AC3E}">
        <p14:creationId xmlns:p14="http://schemas.microsoft.com/office/powerpoint/2010/main" val="139078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FLES launching page that provides access to the online</a:t>
            </a:r>
            <a:r>
              <a:rPr lang="en-US" baseline="0" dirty="0" smtClean="0"/>
              <a:t> FLES library of financial literacy resources and tools.</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3</a:t>
            </a:fld>
            <a:endParaRPr lang="en-US" dirty="0"/>
          </a:p>
        </p:txBody>
      </p:sp>
    </p:spTree>
    <p:extLst>
      <p:ext uri="{BB962C8B-B14F-4D97-AF65-F5344CB8AC3E}">
        <p14:creationId xmlns:p14="http://schemas.microsoft.com/office/powerpoint/2010/main" val="204945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Navigate set of publications are designed to inform students and families of the decisions and costs involved with post-secondary education (trade school, community college, 4-yr college).  They are available without cost or shipping/handling.  Schools can order any number of each publication, depending on how they choose to utilize the books. </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4</a:t>
            </a:fld>
            <a:endParaRPr lang="en-US" dirty="0"/>
          </a:p>
        </p:txBody>
      </p:sp>
    </p:spTree>
    <p:extLst>
      <p:ext uri="{BB962C8B-B14F-4D97-AF65-F5344CB8AC3E}">
        <p14:creationId xmlns:p14="http://schemas.microsoft.com/office/powerpoint/2010/main" val="34134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the books</a:t>
            </a:r>
            <a:r>
              <a:rPr lang="en-US" baseline="0" dirty="0" smtClean="0"/>
              <a:t> </a:t>
            </a:r>
            <a:r>
              <a:rPr lang="en-US" dirty="0" smtClean="0"/>
              <a:t>highlight</a:t>
            </a:r>
            <a:r>
              <a:rPr lang="en-US" baseline="0" dirty="0" smtClean="0"/>
              <a:t> example career paths – to explain the costs and benefits to consider when choosing post-secondary options.</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5</a:t>
            </a:fld>
            <a:endParaRPr lang="en-US" dirty="0"/>
          </a:p>
        </p:txBody>
      </p:sp>
    </p:spTree>
    <p:extLst>
      <p:ext uri="{BB962C8B-B14F-4D97-AF65-F5344CB8AC3E}">
        <p14:creationId xmlns:p14="http://schemas.microsoft.com/office/powerpoint/2010/main" val="45169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expense categories seem simple and basic, but looking at the various college</a:t>
            </a:r>
            <a:r>
              <a:rPr lang="en-US" baseline="0" dirty="0" smtClean="0"/>
              <a:t> and personal costs associated with post-secondary coursework - there are expenses many students don’t always con</a:t>
            </a:r>
            <a:r>
              <a:rPr lang="en-US" dirty="0" smtClean="0"/>
              <a:t>sider!  It can be those additional</a:t>
            </a:r>
            <a:r>
              <a:rPr lang="en-US" baseline="0" dirty="0" smtClean="0"/>
              <a:t> costs that can add up and prevent a student from completing a certification program or degree.</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6</a:t>
            </a:fld>
            <a:endParaRPr lang="en-US" dirty="0"/>
          </a:p>
        </p:txBody>
      </p:sp>
    </p:spTree>
    <p:extLst>
      <p:ext uri="{BB962C8B-B14F-4D97-AF65-F5344CB8AC3E}">
        <p14:creationId xmlns:p14="http://schemas.microsoft.com/office/powerpoint/2010/main" val="290906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an activity that each student will work differently, depending on choices that are most important to their situation and interests.  Manipulating the budget shows students that some expenses are possible to minimize, if needed.</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7</a:t>
            </a:fld>
            <a:endParaRPr lang="en-US" dirty="0"/>
          </a:p>
        </p:txBody>
      </p:sp>
    </p:spTree>
    <p:extLst>
      <p:ext uri="{BB962C8B-B14F-4D97-AF65-F5344CB8AC3E}">
        <p14:creationId xmlns:p14="http://schemas.microsoft.com/office/powerpoint/2010/main" val="12101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link to a quiz that most students</a:t>
            </a:r>
            <a:r>
              <a:rPr lang="en-US" baseline="0" dirty="0" smtClean="0"/>
              <a:t> and their parents will find informative and fun – because their answers will be different at times!  The College Board link is a unique tool that every family will appreciate.</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8</a:t>
            </a:fld>
            <a:endParaRPr lang="en-US" dirty="0"/>
          </a:p>
        </p:txBody>
      </p:sp>
    </p:spTree>
    <p:extLst>
      <p:ext uri="{BB962C8B-B14F-4D97-AF65-F5344CB8AC3E}">
        <p14:creationId xmlns:p14="http://schemas.microsoft.com/office/powerpoint/2010/main" val="266272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students</a:t>
            </a:r>
            <a:r>
              <a:rPr lang="en-US" baseline="0" dirty="0" smtClean="0"/>
              <a:t> and their families are unfamiliar with many of the FAFSA and other financial literacy terms.  These terms are important to understand before making post-secondary decisions!</a:t>
            </a:r>
            <a:endParaRPr lang="en-US" dirty="0"/>
          </a:p>
        </p:txBody>
      </p:sp>
      <p:sp>
        <p:nvSpPr>
          <p:cNvPr id="4" name="Slide Number Placeholder 3"/>
          <p:cNvSpPr>
            <a:spLocks noGrp="1"/>
          </p:cNvSpPr>
          <p:nvPr>
            <p:ph type="sldNum" sz="quarter" idx="10"/>
          </p:nvPr>
        </p:nvSpPr>
        <p:spPr/>
        <p:txBody>
          <a:bodyPr/>
          <a:lstStyle/>
          <a:p>
            <a:fld id="{42F2F41C-05DE-47F4-9195-74A71C54D3E7}" type="slidenum">
              <a:rPr lang="en-US" smtClean="0"/>
              <a:t>9</a:t>
            </a:fld>
            <a:endParaRPr lang="en-US" dirty="0"/>
          </a:p>
        </p:txBody>
      </p:sp>
    </p:spTree>
    <p:extLst>
      <p:ext uri="{BB962C8B-B14F-4D97-AF65-F5344CB8AC3E}">
        <p14:creationId xmlns:p14="http://schemas.microsoft.com/office/powerpoint/2010/main" val="389736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110808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409104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603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113671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801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340142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196911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158069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19766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288792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162269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331786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415697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182654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9185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6F7AA-241D-6240-B0D5-09DE3CB2AF8E}" type="datetimeFigureOut">
              <a:rPr lang="en-US" smtClean="0"/>
              <a:t>8/5/2016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D5B81-096A-0E44-BE63-806935AA79CF}" type="slidenum">
              <a:rPr lang="en-US" smtClean="0"/>
              <a:t>‹#›</a:t>
            </a:fld>
            <a:endParaRPr lang="en-US" dirty="0"/>
          </a:p>
        </p:txBody>
      </p:sp>
    </p:spTree>
    <p:extLst>
      <p:ext uri="{BB962C8B-B14F-4D97-AF65-F5344CB8AC3E}">
        <p14:creationId xmlns:p14="http://schemas.microsoft.com/office/powerpoint/2010/main" val="283831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6F7AA-241D-6240-B0D5-09DE3CB2AF8E}" type="datetimeFigureOut">
              <a:rPr lang="en-US" smtClean="0"/>
              <a:t>8/5/2016</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68D5B81-096A-0E44-BE63-806935AA79CF}" type="slidenum">
              <a:rPr lang="en-US" smtClean="0"/>
              <a:t>‹#›</a:t>
            </a:fld>
            <a:endParaRPr lang="en-US" dirty="0"/>
          </a:p>
        </p:txBody>
      </p:sp>
    </p:spTree>
    <p:extLst>
      <p:ext uri="{BB962C8B-B14F-4D97-AF65-F5344CB8AC3E}">
        <p14:creationId xmlns:p14="http://schemas.microsoft.com/office/powerpoint/2010/main" val="38699477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isac.org/#tabitem0" TargetMode="External"/><Relationship Id="rId3" Type="http://schemas.openxmlformats.org/officeDocument/2006/relationships/hyperlink" Target="http://www.niu.edu/financialliteracy/" TargetMode="External"/><Relationship Id="rId7" Type="http://schemas.openxmlformats.org/officeDocument/2006/relationships/hyperlink" Target="http://www.econedlink.org/tool/2/Compound-Interest-Calculator" TargetMode="External"/><Relationship Id="rId12"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stlouisfed.org/education/" TargetMode="External"/><Relationship Id="rId11" Type="http://schemas.openxmlformats.org/officeDocument/2006/relationships/hyperlink" Target="https://www.illinois.gov/employment/Pages/WorkforceDevelopment.aspx" TargetMode="External"/><Relationship Id="rId5" Type="http://schemas.openxmlformats.org/officeDocument/2006/relationships/hyperlink" Target="http://openpossibilities.nbcuni.com/calculator-categories/college" TargetMode="External"/><Relationship Id="rId10" Type="http://schemas.openxmlformats.org/officeDocument/2006/relationships/hyperlink" Target="http://www.dallasfed.org/assets/documents/educate/navigate/navigate.pdf" TargetMode="External"/><Relationship Id="rId4" Type="http://schemas.openxmlformats.org/officeDocument/2006/relationships/hyperlink" Target="http://www.dallasfed.org/microsites/cd/wealth/students.html" TargetMode="External"/><Relationship Id="rId9" Type="http://schemas.openxmlformats.org/officeDocument/2006/relationships/hyperlink" Target="http://www.econedlink.org/lesson/1150/Mobile-Phones-Matt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bmetzler@niu.ed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hyperlink" Target="http://www.niu.edu/financiallitera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hyperlink" Target="https://bigfuture.collegeboard.org/pay-for-college/financial-aid-awards/compare-aid-calculator" TargetMode="External"/><Relationship Id="rId4" Type="http://schemas.openxmlformats.org/officeDocument/2006/relationships/hyperlink" Target="http://www.dallasfed.org/assets/documents/educate/navigate/navigate-slides5.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56" y="1419236"/>
            <a:ext cx="6786590" cy="1469594"/>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Financial Literacy for Education Success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376646" y="3178746"/>
            <a:ext cx="7182394" cy="2107357"/>
          </a:xfrm>
        </p:spPr>
        <p:txBody>
          <a:bodyPr>
            <a:normAutofit/>
          </a:bodyPr>
          <a:lstStyle/>
          <a:p>
            <a:endParaRPr lang="en-US" dirty="0" smtClean="0"/>
          </a:p>
          <a:p>
            <a:pPr algn="ctr"/>
            <a:r>
              <a:rPr lang="en-US" sz="2000" dirty="0" smtClean="0">
                <a:latin typeface="Tahoma" panose="020B0604030504040204" pitchFamily="34" charset="0"/>
                <a:ea typeface="Tahoma" panose="020B0604030504040204" pitchFamily="34" charset="0"/>
                <a:cs typeface="Tahoma" panose="020B0604030504040204" pitchFamily="34" charset="0"/>
              </a:rPr>
              <a:t>FLES is an online Financial Literacy library of searchable resources for learners and educators P-20 and beyond</a:t>
            </a:r>
          </a:p>
          <a:p>
            <a:pPr algn="ctr"/>
            <a:r>
              <a:rPr lang="en-US" sz="2000" dirty="0" smtClean="0">
                <a:latin typeface="Tahoma" panose="020B0604030504040204" pitchFamily="34" charset="0"/>
                <a:ea typeface="Tahoma" panose="020B0604030504040204" pitchFamily="34" charset="0"/>
                <a:cs typeface="Tahoma" panose="020B0604030504040204" pitchFamily="34" charset="0"/>
              </a:rPr>
              <a:t>&amp;</a:t>
            </a:r>
          </a:p>
          <a:p>
            <a:pPr algn="ctr"/>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b="1" i="1" dirty="0" smtClean="0">
                <a:latin typeface="Tahoma" panose="020B0604030504040204" pitchFamily="34" charset="0"/>
                <a:ea typeface="Tahoma" panose="020B0604030504040204" pitchFamily="34" charset="0"/>
                <a:cs typeface="Tahoma" panose="020B0604030504040204" pitchFamily="34" charset="0"/>
              </a:rPr>
              <a:t>Navigate</a:t>
            </a:r>
            <a:r>
              <a:rPr lang="en-US" sz="2000" dirty="0" smtClean="0">
                <a:latin typeface="Tahoma" panose="020B0604030504040204" pitchFamily="34" charset="0"/>
                <a:ea typeface="Tahoma" panose="020B0604030504040204" pitchFamily="34" charset="0"/>
                <a:cs typeface="Tahoma" panose="020B0604030504040204" pitchFamily="34" charset="0"/>
              </a:rPr>
              <a:t> publication set explores college costs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Econ Illin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16" y="99288"/>
            <a:ext cx="1696707" cy="621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232035" y="0"/>
            <a:ext cx="1534523" cy="819909"/>
          </a:xfrm>
          <a:prstGeom prst="rect">
            <a:avLst/>
          </a:prstGeom>
          <a:noFill/>
          <a:ln>
            <a:noFill/>
          </a:ln>
          <a:effectLst/>
        </p:spPr>
      </p:pic>
    </p:spTree>
    <p:extLst>
      <p:ext uri="{BB962C8B-B14F-4D97-AF65-F5344CB8AC3E}">
        <p14:creationId xmlns:p14="http://schemas.microsoft.com/office/powerpoint/2010/main" val="3127981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354" y="683537"/>
            <a:ext cx="6347714" cy="1149790"/>
          </a:xfrm>
        </p:spPr>
        <p:txBody>
          <a:bodyPr>
            <a:normAutofit fontScale="90000"/>
          </a:bodyPr>
          <a:lstStyle/>
          <a:p>
            <a:pPr algn="ctr"/>
            <a:r>
              <a:rPr lang="en-US" dirty="0" smtClean="0">
                <a:solidFill>
                  <a:schemeClr val="accent2">
                    <a:lumMod val="75000"/>
                  </a:schemeClr>
                </a:solidFill>
              </a:rPr>
              <a:t>College and Career </a:t>
            </a:r>
            <a:br>
              <a:rPr lang="en-US" dirty="0" smtClean="0">
                <a:solidFill>
                  <a:schemeClr val="accent2">
                    <a:lumMod val="75000"/>
                  </a:schemeClr>
                </a:solidFill>
              </a:rPr>
            </a:br>
            <a:r>
              <a:rPr lang="en-US" dirty="0" smtClean="0">
                <a:solidFill>
                  <a:schemeClr val="accent2">
                    <a:lumMod val="75000"/>
                  </a:schemeClr>
                </a:solidFill>
              </a:rPr>
              <a:t>Online Tools &amp; Resources</a:t>
            </a:r>
            <a:endParaRPr lang="en-US" dirty="0">
              <a:solidFill>
                <a:schemeClr val="accent2">
                  <a:lumMod val="75000"/>
                </a:schemeClr>
              </a:solidFill>
            </a:endParaRPr>
          </a:p>
        </p:txBody>
      </p:sp>
      <p:sp>
        <p:nvSpPr>
          <p:cNvPr id="3" name="Content Placeholder 2"/>
          <p:cNvSpPr>
            <a:spLocks noGrp="1"/>
          </p:cNvSpPr>
          <p:nvPr>
            <p:ph sz="half" idx="1"/>
          </p:nvPr>
        </p:nvSpPr>
        <p:spPr>
          <a:xfrm>
            <a:off x="705394" y="1728954"/>
            <a:ext cx="6688183" cy="4680555"/>
          </a:xfrm>
        </p:spPr>
        <p:txBody>
          <a:bodyPr numCol="2">
            <a:normAutofit lnSpcReduction="10000"/>
          </a:bodyPr>
          <a:lstStyle/>
          <a:p>
            <a:pPr>
              <a:lnSpc>
                <a:spcPct val="250000"/>
              </a:lnSpc>
            </a:pPr>
            <a:r>
              <a:rPr lang="en-US" sz="2000" dirty="0" smtClean="0">
                <a:hlinkClick r:id="rId3"/>
              </a:rPr>
              <a:t>FLES</a:t>
            </a:r>
            <a:endParaRPr lang="en-US" sz="2000" dirty="0" smtClean="0">
              <a:hlinkClick r:id="rId4"/>
            </a:endParaRPr>
          </a:p>
          <a:p>
            <a:pPr>
              <a:lnSpc>
                <a:spcPct val="250000"/>
              </a:lnSpc>
            </a:pPr>
            <a:r>
              <a:rPr lang="en-US" sz="2000" dirty="0" smtClean="0">
                <a:hlinkClick r:id="rId4"/>
              </a:rPr>
              <a:t>Building Wealth</a:t>
            </a:r>
            <a:endParaRPr lang="en-US" sz="2000" dirty="0" smtClean="0">
              <a:hlinkClick r:id="rId5"/>
            </a:endParaRPr>
          </a:p>
          <a:p>
            <a:pPr>
              <a:lnSpc>
                <a:spcPct val="250000"/>
              </a:lnSpc>
            </a:pPr>
            <a:r>
              <a:rPr lang="en-US" sz="2000" dirty="0" smtClean="0">
                <a:hlinkClick r:id="rId5"/>
              </a:rPr>
              <a:t>College </a:t>
            </a:r>
            <a:r>
              <a:rPr lang="en-US" sz="2000" dirty="0">
                <a:hlinkClick r:id="rId5"/>
              </a:rPr>
              <a:t>Costs</a:t>
            </a:r>
            <a:endParaRPr lang="en-US" sz="2000" dirty="0"/>
          </a:p>
          <a:p>
            <a:pPr>
              <a:lnSpc>
                <a:spcPct val="250000"/>
              </a:lnSpc>
            </a:pPr>
            <a:r>
              <a:rPr lang="en-US" sz="2000" dirty="0">
                <a:hlinkClick r:id="rId6"/>
              </a:rPr>
              <a:t>High School </a:t>
            </a:r>
            <a:r>
              <a:rPr lang="en-US" sz="2000" dirty="0" smtClean="0">
                <a:hlinkClick r:id="rId6"/>
              </a:rPr>
              <a:t>Tools</a:t>
            </a:r>
            <a:endParaRPr lang="en-US" sz="2000" dirty="0" smtClean="0">
              <a:solidFill>
                <a:schemeClr val="accent2">
                  <a:lumMod val="75000"/>
                </a:schemeClr>
              </a:solidFill>
              <a:hlinkClick r:id="rId7"/>
            </a:endParaRPr>
          </a:p>
          <a:p>
            <a:pPr>
              <a:lnSpc>
                <a:spcPct val="250000"/>
              </a:lnSpc>
            </a:pPr>
            <a:r>
              <a:rPr lang="en-US" sz="2000" dirty="0" smtClean="0">
                <a:solidFill>
                  <a:schemeClr val="accent2">
                    <a:lumMod val="75000"/>
                  </a:schemeClr>
                </a:solidFill>
                <a:hlinkClick r:id="rId7"/>
              </a:rPr>
              <a:t>Interest Calculator</a:t>
            </a:r>
            <a:r>
              <a:rPr lang="en-US" sz="2000" dirty="0" smtClean="0">
                <a:solidFill>
                  <a:schemeClr val="accent2">
                    <a:lumMod val="75000"/>
                  </a:schemeClr>
                </a:solidFill>
              </a:rPr>
              <a:t> </a:t>
            </a:r>
          </a:p>
          <a:p>
            <a:pPr>
              <a:lnSpc>
                <a:spcPct val="250000"/>
              </a:lnSpc>
            </a:pPr>
            <a:r>
              <a:rPr lang="en-US" sz="2000" dirty="0" smtClean="0">
                <a:hlinkClick r:id="rId8"/>
              </a:rPr>
              <a:t>ISAC</a:t>
            </a:r>
            <a:endParaRPr lang="en-US" sz="2000" dirty="0" smtClean="0">
              <a:solidFill>
                <a:schemeClr val="accent2">
                  <a:lumMod val="75000"/>
                </a:schemeClr>
              </a:solidFill>
            </a:endParaRPr>
          </a:p>
          <a:p>
            <a:pPr>
              <a:lnSpc>
                <a:spcPct val="250000"/>
              </a:lnSpc>
            </a:pPr>
            <a:r>
              <a:rPr lang="en-US" sz="2000" dirty="0" smtClean="0">
                <a:hlinkClick r:id="rId9"/>
              </a:rPr>
              <a:t>Mobile Phones Matter</a:t>
            </a:r>
            <a:endParaRPr lang="en-US" sz="2000" dirty="0" smtClean="0"/>
          </a:p>
          <a:p>
            <a:pPr>
              <a:lnSpc>
                <a:spcPct val="250000"/>
              </a:lnSpc>
            </a:pPr>
            <a:r>
              <a:rPr lang="en-US" sz="2000" dirty="0" smtClean="0">
                <a:hlinkClick r:id="rId10"/>
              </a:rPr>
              <a:t>Navigate</a:t>
            </a:r>
            <a:endParaRPr lang="en-US" sz="2000" dirty="0"/>
          </a:p>
          <a:p>
            <a:pPr>
              <a:lnSpc>
                <a:spcPct val="250000"/>
              </a:lnSpc>
            </a:pPr>
            <a:r>
              <a:rPr lang="en-US" sz="2000" dirty="0" smtClean="0">
                <a:hlinkClick r:id="rId11"/>
              </a:rPr>
              <a:t>Illinois Workforce</a:t>
            </a:r>
            <a:endParaRPr lang="en-US" sz="2000" dirty="0" smtClean="0"/>
          </a:p>
          <a:p>
            <a:pPr>
              <a:lnSpc>
                <a:spcPct val="250000"/>
              </a:lnSpc>
            </a:pPr>
            <a:endParaRPr lang="en-US" sz="2000" dirty="0" smtClean="0"/>
          </a:p>
          <a:p>
            <a:endParaRPr lang="en-US" dirty="0"/>
          </a:p>
        </p:txBody>
      </p:sp>
      <p:pic>
        <p:nvPicPr>
          <p:cNvPr id="4" name="Picture 2" descr="Econ Illinoi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
            <a:ext cx="1532709" cy="56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33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36" y="1550126"/>
            <a:ext cx="6583681" cy="1062446"/>
          </a:xfrm>
        </p:spPr>
        <p:txBody>
          <a:bodyPr>
            <a:normAutofit/>
          </a:bodyPr>
          <a:lstStyle/>
          <a:p>
            <a:pPr algn="ctr"/>
            <a:r>
              <a:rPr lang="en-US" sz="4400" dirty="0" smtClean="0"/>
              <a:t>Thank You!</a:t>
            </a:r>
            <a:endParaRPr lang="en-US" sz="4400" dirty="0"/>
          </a:p>
        </p:txBody>
      </p:sp>
      <p:sp>
        <p:nvSpPr>
          <p:cNvPr id="3" name="Content Placeholder 2"/>
          <p:cNvSpPr>
            <a:spLocks noGrp="1"/>
          </p:cNvSpPr>
          <p:nvPr>
            <p:ph sz="half" idx="1"/>
          </p:nvPr>
        </p:nvSpPr>
        <p:spPr>
          <a:xfrm>
            <a:off x="609599" y="2656978"/>
            <a:ext cx="6714654" cy="2782603"/>
          </a:xfrm>
        </p:spPr>
        <p:txBody>
          <a:bodyPr>
            <a:normAutofit lnSpcReduction="10000"/>
          </a:bodyPr>
          <a:lstStyle/>
          <a:p>
            <a:pPr marL="0" indent="0">
              <a:spcBef>
                <a:spcPts val="0"/>
              </a:spcBef>
              <a:buNone/>
            </a:pPr>
            <a:endParaRPr lang="en-US" dirty="0"/>
          </a:p>
          <a:p>
            <a:pPr marL="0" indent="0">
              <a:spcBef>
                <a:spcPts val="0"/>
              </a:spcBef>
              <a:buNone/>
            </a:pPr>
            <a:r>
              <a:rPr lang="en-US" sz="2000" kern="100" dirty="0"/>
              <a:t>Beth </a:t>
            </a:r>
            <a:r>
              <a:rPr lang="en-US" sz="2000" kern="100" dirty="0" smtClean="0"/>
              <a:t>Metzler</a:t>
            </a:r>
          </a:p>
          <a:p>
            <a:pPr marL="0" indent="0">
              <a:spcBef>
                <a:spcPts val="0"/>
              </a:spcBef>
              <a:buNone/>
            </a:pPr>
            <a:r>
              <a:rPr lang="en-US" sz="2000" kern="100" dirty="0" smtClean="0"/>
              <a:t>VP for Programs &amp; Partnerships</a:t>
            </a:r>
          </a:p>
          <a:p>
            <a:pPr marL="0" indent="0">
              <a:spcBef>
                <a:spcPts val="0"/>
              </a:spcBef>
              <a:buNone/>
            </a:pPr>
            <a:r>
              <a:rPr lang="en-US" sz="2000" kern="100" dirty="0" smtClean="0"/>
              <a:t>And STEM Finance Learning Exchange</a:t>
            </a:r>
            <a:endParaRPr lang="en-US" sz="2000" kern="100" dirty="0"/>
          </a:p>
          <a:p>
            <a:pPr marL="0" indent="0">
              <a:spcBef>
                <a:spcPts val="0"/>
              </a:spcBef>
              <a:buNone/>
            </a:pPr>
            <a:endParaRPr lang="en-US" sz="2000" b="1" kern="100" dirty="0" smtClean="0"/>
          </a:p>
          <a:p>
            <a:pPr marL="0" indent="0">
              <a:spcBef>
                <a:spcPts val="0"/>
              </a:spcBef>
              <a:buNone/>
            </a:pPr>
            <a:r>
              <a:rPr lang="en-US" sz="2000" b="1" kern="100" dirty="0" smtClean="0"/>
              <a:t>Econ </a:t>
            </a:r>
            <a:r>
              <a:rPr lang="en-US" sz="2000" b="1" kern="100" dirty="0"/>
              <a:t>Illinois</a:t>
            </a:r>
          </a:p>
          <a:p>
            <a:pPr marL="0" indent="0">
              <a:spcBef>
                <a:spcPts val="0"/>
              </a:spcBef>
              <a:buNone/>
            </a:pPr>
            <a:r>
              <a:rPr lang="en-US" sz="2000" kern="100" dirty="0"/>
              <a:t>Northern Illinois </a:t>
            </a:r>
            <a:r>
              <a:rPr lang="en-US" sz="2000" kern="100" dirty="0" smtClean="0"/>
              <a:t>University</a:t>
            </a:r>
          </a:p>
          <a:p>
            <a:pPr marL="0" indent="0">
              <a:spcBef>
                <a:spcPts val="0"/>
              </a:spcBef>
              <a:buNone/>
            </a:pPr>
            <a:r>
              <a:rPr lang="en-US" sz="2000" kern="100" dirty="0" smtClean="0">
                <a:hlinkClick r:id="rId3"/>
              </a:rPr>
              <a:t>bmetzler@niu.edu</a:t>
            </a:r>
            <a:endParaRPr lang="en-US" sz="2000" kern="100" dirty="0" smtClean="0"/>
          </a:p>
          <a:p>
            <a:pPr marL="0" indent="0">
              <a:spcBef>
                <a:spcPts val="0"/>
              </a:spcBef>
              <a:buNone/>
            </a:pPr>
            <a:r>
              <a:rPr lang="en-US" sz="2000" kern="100" dirty="0" smtClean="0"/>
              <a:t>815.753.6930</a:t>
            </a:r>
            <a:endParaRPr lang="en-US" sz="2000" kern="100" dirty="0"/>
          </a:p>
          <a:p>
            <a:pPr marL="0" indent="0">
              <a:spcBef>
                <a:spcPts val="0"/>
              </a:spcBef>
              <a:buNone/>
            </a:pPr>
            <a:endParaRPr lang="en-US" dirty="0"/>
          </a:p>
        </p:txBody>
      </p:sp>
      <p:pic>
        <p:nvPicPr>
          <p:cNvPr id="6" name="Picture 2" descr="Econ Illino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36" y="26803"/>
            <a:ext cx="1804836" cy="660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5016137" y="0"/>
            <a:ext cx="1828800" cy="854794"/>
          </a:xfrm>
          <a:prstGeom prst="rect">
            <a:avLst/>
          </a:prstGeom>
          <a:noFill/>
          <a:ln>
            <a:noFill/>
          </a:ln>
          <a:effectLst/>
        </p:spPr>
      </p:pic>
    </p:spTree>
    <p:extLst>
      <p:ext uri="{BB962C8B-B14F-4D97-AF65-F5344CB8AC3E}">
        <p14:creationId xmlns:p14="http://schemas.microsoft.com/office/powerpoint/2010/main" val="1886454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046" y="84289"/>
            <a:ext cx="7886700" cy="994172"/>
          </a:xfrm>
        </p:spPr>
        <p:txBody>
          <a:bodyPr/>
          <a:lstStyle/>
          <a:p>
            <a:pPr algn="ctr"/>
            <a:r>
              <a:rPr lang="en-US" dirty="0" smtClean="0">
                <a:solidFill>
                  <a:srgbClr val="6A8D1B"/>
                </a:solidFill>
              </a:rPr>
              <a:t>What’s Happening</a:t>
            </a:r>
            <a:endParaRPr lang="en-US" dirty="0">
              <a:solidFill>
                <a:srgbClr val="6A8D1B"/>
              </a:solidFill>
            </a:endParaRPr>
          </a:p>
        </p:txBody>
      </p:sp>
      <p:sp>
        <p:nvSpPr>
          <p:cNvPr id="5" name="Title 3"/>
          <p:cNvSpPr txBox="1">
            <a:spLocks/>
          </p:cNvSpPr>
          <p:nvPr/>
        </p:nvSpPr>
        <p:spPr>
          <a:xfrm>
            <a:off x="148046" y="862148"/>
            <a:ext cx="7992836" cy="5995851"/>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750"/>
              </a:spcAft>
            </a:pPr>
            <a:r>
              <a:rPr lang="en-US" sz="1800" b="1" dirty="0"/>
              <a:t>Financial literacy resources continue to be identified for </a:t>
            </a:r>
            <a:r>
              <a:rPr lang="en-US" sz="1800" b="1" dirty="0" smtClean="0"/>
              <a:t>and</a:t>
            </a:r>
          </a:p>
          <a:p>
            <a:pPr>
              <a:spcAft>
                <a:spcPts val="750"/>
              </a:spcAft>
            </a:pPr>
            <a:r>
              <a:rPr lang="en-US" sz="1800" b="1" dirty="0" smtClean="0"/>
              <a:t>populated </a:t>
            </a:r>
            <a:r>
              <a:rPr lang="en-US" sz="1800" b="1" dirty="0"/>
              <a:t>into a searchable online library to simplify </a:t>
            </a:r>
            <a:r>
              <a:rPr lang="en-US" sz="1800" b="1" dirty="0" smtClean="0"/>
              <a:t>finding</a:t>
            </a:r>
          </a:p>
          <a:p>
            <a:pPr>
              <a:spcAft>
                <a:spcPts val="750"/>
              </a:spcAft>
            </a:pPr>
            <a:r>
              <a:rPr lang="en-US" sz="1800" b="1" dirty="0" smtClean="0"/>
              <a:t>credible </a:t>
            </a:r>
            <a:r>
              <a:rPr lang="en-US" sz="1800" b="1" dirty="0"/>
              <a:t>information</a:t>
            </a:r>
            <a:r>
              <a:rPr lang="en-US" sz="1800" b="1" dirty="0" smtClean="0"/>
              <a:t>. </a:t>
            </a:r>
          </a:p>
          <a:p>
            <a:pPr>
              <a:spcAft>
                <a:spcPts val="750"/>
              </a:spcAft>
            </a:pPr>
            <a:endParaRPr lang="en-US" sz="1000" b="1" dirty="0"/>
          </a:p>
          <a:p>
            <a:pPr marL="428625" indent="-428625">
              <a:spcAft>
                <a:spcPts val="750"/>
              </a:spcAft>
              <a:buFont typeface="Arial" panose="020B0604020202020204" pitchFamily="34" charset="0"/>
              <a:buChar char="•"/>
            </a:pPr>
            <a:r>
              <a:rPr lang="en-US" sz="1800" b="1" dirty="0"/>
              <a:t>Resources include: </a:t>
            </a:r>
          </a:p>
          <a:p>
            <a:pPr>
              <a:spcAft>
                <a:spcPts val="750"/>
              </a:spcAft>
            </a:pPr>
            <a:r>
              <a:rPr lang="en-US" sz="1800" b="1" dirty="0"/>
              <a:t>	</a:t>
            </a:r>
            <a:r>
              <a:rPr lang="en-US" sz="1800" b="1" dirty="0">
                <a:solidFill>
                  <a:srgbClr val="7BA420"/>
                </a:solidFill>
              </a:rPr>
              <a:t>Curriculum 		</a:t>
            </a:r>
            <a:r>
              <a:rPr lang="en-US" sz="1800" b="1" dirty="0" smtClean="0">
                <a:solidFill>
                  <a:srgbClr val="7BA420"/>
                </a:solidFill>
              </a:rPr>
              <a:t>Games </a:t>
            </a:r>
            <a:r>
              <a:rPr lang="en-US" sz="1800" b="1" dirty="0">
                <a:solidFill>
                  <a:srgbClr val="7BA420"/>
                </a:solidFill>
              </a:rPr>
              <a:t>and Activities</a:t>
            </a:r>
          </a:p>
          <a:p>
            <a:pPr>
              <a:spcAft>
                <a:spcPts val="750"/>
              </a:spcAft>
            </a:pPr>
            <a:r>
              <a:rPr lang="en-US" sz="1800" b="1" dirty="0">
                <a:solidFill>
                  <a:srgbClr val="7BA420"/>
                </a:solidFill>
              </a:rPr>
              <a:t>	Infographics 		</a:t>
            </a:r>
            <a:r>
              <a:rPr lang="en-US" sz="1800" b="1" dirty="0" smtClean="0">
                <a:solidFill>
                  <a:srgbClr val="7BA420"/>
                </a:solidFill>
              </a:rPr>
              <a:t>Online </a:t>
            </a:r>
            <a:r>
              <a:rPr lang="en-US" sz="1800" b="1" dirty="0">
                <a:solidFill>
                  <a:srgbClr val="7BA420"/>
                </a:solidFill>
              </a:rPr>
              <a:t>Manipulatives and </a:t>
            </a:r>
            <a:r>
              <a:rPr lang="en-US" sz="1800" b="1" dirty="0" smtClean="0">
                <a:solidFill>
                  <a:srgbClr val="7BA420"/>
                </a:solidFill>
              </a:rPr>
              <a:t>Tools</a:t>
            </a:r>
            <a:endParaRPr lang="en-US" sz="1800" b="1" dirty="0">
              <a:solidFill>
                <a:srgbClr val="7BA420"/>
              </a:solidFill>
            </a:endParaRPr>
          </a:p>
          <a:p>
            <a:pPr>
              <a:spcAft>
                <a:spcPts val="750"/>
              </a:spcAft>
            </a:pPr>
            <a:r>
              <a:rPr lang="en-US" sz="1800" b="1" dirty="0">
                <a:solidFill>
                  <a:srgbClr val="7BA420"/>
                </a:solidFill>
              </a:rPr>
              <a:t>	Mobile Apps		</a:t>
            </a:r>
            <a:r>
              <a:rPr lang="en-US" sz="1800" b="1" dirty="0" smtClean="0">
                <a:solidFill>
                  <a:srgbClr val="7BA420"/>
                </a:solidFill>
              </a:rPr>
              <a:t>Blogs </a:t>
            </a:r>
            <a:r>
              <a:rPr lang="en-US" sz="1800" b="1" dirty="0">
                <a:solidFill>
                  <a:srgbClr val="7BA420"/>
                </a:solidFill>
              </a:rPr>
              <a:t>and white papers</a:t>
            </a:r>
          </a:p>
          <a:p>
            <a:pPr>
              <a:spcAft>
                <a:spcPts val="750"/>
              </a:spcAft>
            </a:pPr>
            <a:r>
              <a:rPr lang="en-US" sz="1800" b="1" dirty="0">
                <a:solidFill>
                  <a:srgbClr val="7BA420"/>
                </a:solidFill>
              </a:rPr>
              <a:t>	Videos 			</a:t>
            </a:r>
            <a:r>
              <a:rPr lang="en-US" sz="1800" b="1" dirty="0" smtClean="0">
                <a:solidFill>
                  <a:srgbClr val="7BA420"/>
                </a:solidFill>
              </a:rPr>
              <a:t>Websites </a:t>
            </a:r>
            <a:r>
              <a:rPr lang="en-US" sz="1800" b="1" dirty="0">
                <a:solidFill>
                  <a:srgbClr val="7BA420"/>
                </a:solidFill>
              </a:rPr>
              <a:t>for </a:t>
            </a:r>
            <a:r>
              <a:rPr lang="en-US" sz="1800" b="1" dirty="0" smtClean="0">
                <a:solidFill>
                  <a:srgbClr val="7BA420"/>
                </a:solidFill>
              </a:rPr>
              <a:t>consumers</a:t>
            </a:r>
          </a:p>
          <a:p>
            <a:pPr>
              <a:spcAft>
                <a:spcPts val="750"/>
              </a:spcAft>
            </a:pPr>
            <a:endParaRPr lang="en-US" sz="1000" b="1" dirty="0"/>
          </a:p>
          <a:p>
            <a:pPr marL="428625" indent="-428625">
              <a:lnSpc>
                <a:spcPct val="150000"/>
              </a:lnSpc>
              <a:spcAft>
                <a:spcPts val="750"/>
              </a:spcAft>
              <a:buFont typeface="Arial" panose="020B0604020202020204" pitchFamily="34" charset="0"/>
              <a:buChar char="•"/>
            </a:pPr>
            <a:r>
              <a:rPr lang="en-US" sz="1800" b="1" dirty="0"/>
              <a:t>Resources </a:t>
            </a:r>
            <a:r>
              <a:rPr lang="en-US" sz="1800" b="1" dirty="0" smtClean="0"/>
              <a:t>continue to be populated </a:t>
            </a:r>
            <a:r>
              <a:rPr lang="en-US" sz="1800" b="1" dirty="0"/>
              <a:t>into the library </a:t>
            </a:r>
            <a:endParaRPr lang="en-US" sz="1800" b="1" dirty="0" smtClean="0"/>
          </a:p>
          <a:p>
            <a:pPr marL="428625" indent="-428625">
              <a:lnSpc>
                <a:spcPct val="150000"/>
              </a:lnSpc>
              <a:spcAft>
                <a:spcPts val="750"/>
              </a:spcAft>
              <a:buFont typeface="Arial" panose="020B0604020202020204" pitchFamily="34" charset="0"/>
              <a:buChar char="•"/>
            </a:pPr>
            <a:r>
              <a:rPr lang="en-US" sz="1800" dirty="0" smtClean="0"/>
              <a:t>Site </a:t>
            </a:r>
            <a:r>
              <a:rPr lang="en-US" sz="1800" dirty="0"/>
              <a:t>is available and functioning while in progress</a:t>
            </a:r>
          </a:p>
          <a:p>
            <a:pPr marL="428625" indent="-428625">
              <a:lnSpc>
                <a:spcPct val="150000"/>
              </a:lnSpc>
              <a:spcAft>
                <a:spcPts val="750"/>
              </a:spcAft>
              <a:buFont typeface="Arial" panose="020B0604020202020204" pitchFamily="34" charset="0"/>
              <a:buChar char="•"/>
            </a:pPr>
            <a:r>
              <a:rPr lang="en-US" sz="1800" b="1" dirty="0"/>
              <a:t>App will be created to link mobile devices to the homepage </a:t>
            </a:r>
          </a:p>
          <a:p>
            <a:pPr marL="257175" indent="-257175">
              <a:lnSpc>
                <a:spcPct val="150000"/>
              </a:lnSpc>
              <a:spcAft>
                <a:spcPts val="600"/>
              </a:spcAft>
              <a:buFont typeface="Arial" panose="020B0604020202020204" pitchFamily="34" charset="0"/>
              <a:buChar char="•"/>
            </a:pPr>
            <a:r>
              <a:rPr lang="en-US" sz="1800" b="1" dirty="0"/>
              <a:t>   </a:t>
            </a:r>
            <a:r>
              <a:rPr lang="en-US" sz="1800" dirty="0" smtClean="0"/>
              <a:t>Infographic </a:t>
            </a:r>
            <a:r>
              <a:rPr lang="en-US" sz="1800" dirty="0"/>
              <a:t>to be created for a ‘roadmap to success’</a:t>
            </a:r>
          </a:p>
          <a:p>
            <a:pPr marL="257175" indent="-257175">
              <a:lnSpc>
                <a:spcPct val="150000"/>
              </a:lnSpc>
              <a:spcAft>
                <a:spcPts val="600"/>
              </a:spcAft>
              <a:buFont typeface="Arial" panose="020B0604020202020204" pitchFamily="34" charset="0"/>
              <a:buChar char="•"/>
            </a:pPr>
            <a:r>
              <a:rPr lang="en-US" sz="1800" b="1" dirty="0"/>
              <a:t>   </a:t>
            </a:r>
            <a:r>
              <a:rPr lang="en-US" sz="1800" b="1" dirty="0" smtClean="0"/>
              <a:t>Financial </a:t>
            </a:r>
            <a:r>
              <a:rPr lang="en-US" sz="1800" b="1" dirty="0"/>
              <a:t>Literacy workshops will be available to support schools in </a:t>
            </a:r>
            <a:r>
              <a:rPr lang="en-US" sz="1800" b="1" dirty="0" smtClean="0"/>
              <a:t>   </a:t>
            </a:r>
          </a:p>
          <a:p>
            <a:pPr>
              <a:lnSpc>
                <a:spcPct val="150000"/>
              </a:lnSpc>
              <a:spcAft>
                <a:spcPts val="600"/>
              </a:spcAft>
            </a:pPr>
            <a:r>
              <a:rPr lang="en-US" sz="1800" b="1" dirty="0"/>
              <a:t> </a:t>
            </a:r>
            <a:r>
              <a:rPr lang="en-US" sz="1800" b="1" dirty="0" smtClean="0"/>
              <a:t>      college </a:t>
            </a:r>
            <a:r>
              <a:rPr lang="en-US" sz="1800" b="1" dirty="0"/>
              <a:t>cost </a:t>
            </a:r>
            <a:r>
              <a:rPr lang="en-US" sz="1800" b="1" dirty="0" smtClean="0"/>
              <a:t>preparation </a:t>
            </a:r>
            <a:r>
              <a:rPr lang="en-US" sz="1800" b="1" dirty="0"/>
              <a:t>for students and for families</a:t>
            </a:r>
            <a:r>
              <a:rPr lang="en-US" sz="1800" dirty="0"/>
              <a:t>	 </a:t>
            </a:r>
            <a:endParaRPr lang="en-US" sz="3300" dirty="0"/>
          </a:p>
        </p:txBody>
      </p:sp>
      <p:pic>
        <p:nvPicPr>
          <p:cNvPr id="6" name="Picture 2" descr="Econ Illin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29"/>
            <a:ext cx="1465202" cy="53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282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754" y="1254641"/>
            <a:ext cx="8339521" cy="5236381"/>
          </a:xfrm>
          <a:prstGeom prst="rect">
            <a:avLst/>
          </a:prstGeom>
          <a:effectLst>
            <a:softEdge rad="368300"/>
          </a:effectLst>
        </p:spPr>
      </p:pic>
      <p:sp>
        <p:nvSpPr>
          <p:cNvPr id="6" name="Title 3"/>
          <p:cNvSpPr txBox="1">
            <a:spLocks/>
          </p:cNvSpPr>
          <p:nvPr/>
        </p:nvSpPr>
        <p:spPr>
          <a:xfrm>
            <a:off x="2107475" y="147348"/>
            <a:ext cx="3953691" cy="49708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smtClean="0">
                <a:solidFill>
                  <a:srgbClr val="6A8D1B"/>
                </a:solidFill>
                <a:latin typeface="Tahoma" panose="020B0604030504040204" pitchFamily="34" charset="0"/>
                <a:ea typeface="Tahoma" panose="020B0604030504040204" pitchFamily="34" charset="0"/>
                <a:cs typeface="Tahoma" panose="020B0604030504040204" pitchFamily="34" charset="0"/>
                <a:hlinkClick r:id="rId4"/>
              </a:rPr>
              <a:t>Financial Literacy for Education Success</a:t>
            </a:r>
            <a:endParaRPr lang="en-US" sz="3200" dirty="0">
              <a:solidFill>
                <a:srgbClr val="6A8D1B"/>
              </a:solidFill>
            </a:endParaRPr>
          </a:p>
        </p:txBody>
      </p:sp>
      <p:pic>
        <p:nvPicPr>
          <p:cNvPr id="7" name="Picture 2" descr="Econ Illino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29"/>
            <a:ext cx="1465202" cy="53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658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680" y="1585189"/>
            <a:ext cx="5826719" cy="878126"/>
          </a:xfrm>
        </p:spPr>
        <p:txBody>
          <a:bodyPr/>
          <a:lstStyle/>
          <a:p>
            <a:pPr algn="ctr"/>
            <a:r>
              <a:rPr lang="en-US" dirty="0" smtClean="0"/>
              <a:t>Navigate!</a:t>
            </a:r>
            <a:endParaRPr lang="en-US" dirty="0"/>
          </a:p>
        </p:txBody>
      </p:sp>
      <p:sp>
        <p:nvSpPr>
          <p:cNvPr id="3" name="Subtitle 2"/>
          <p:cNvSpPr>
            <a:spLocks noGrp="1"/>
          </p:cNvSpPr>
          <p:nvPr>
            <p:ph type="subTitle" idx="1"/>
          </p:nvPr>
        </p:nvSpPr>
        <p:spPr>
          <a:xfrm>
            <a:off x="1854958" y="2477852"/>
            <a:ext cx="5826719" cy="671137"/>
          </a:xfrm>
        </p:spPr>
        <p:txBody>
          <a:bodyPr>
            <a:normAutofit/>
          </a:bodyPr>
          <a:lstStyle/>
          <a:p>
            <a:r>
              <a:rPr lang="en-US" sz="2400" i="1" dirty="0" smtClean="0">
                <a:solidFill>
                  <a:schemeClr val="tx1"/>
                </a:solidFill>
              </a:rPr>
              <a:t>Navigate students toward success</a:t>
            </a:r>
            <a:endParaRPr lang="en-US" sz="2400" dirty="0">
              <a:solidFill>
                <a:schemeClr val="tx1"/>
              </a:solidFill>
            </a:endParaRPr>
          </a:p>
        </p:txBody>
      </p:sp>
      <p:sp>
        <p:nvSpPr>
          <p:cNvPr id="4" name="Subtitle 2"/>
          <p:cNvSpPr txBox="1">
            <a:spLocks/>
          </p:cNvSpPr>
          <p:nvPr/>
        </p:nvSpPr>
        <p:spPr>
          <a:xfrm>
            <a:off x="724276" y="3639493"/>
            <a:ext cx="5445661" cy="1782326"/>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400" dirty="0" smtClean="0">
                <a:solidFill>
                  <a:schemeClr val="tx1"/>
                </a:solidFill>
              </a:rPr>
              <a:t>Today you will receive your own copy of the Navigate set of publications:</a:t>
            </a:r>
          </a:p>
          <a:p>
            <a:pPr marL="800100" lvl="1" indent="-342900" algn="l">
              <a:buFont typeface="Wingdings" panose="05000000000000000000" pitchFamily="2" charset="2"/>
              <a:buChar char="q"/>
            </a:pPr>
            <a:r>
              <a:rPr lang="en-US" sz="1700" dirty="0" smtClean="0">
                <a:solidFill>
                  <a:schemeClr val="tx1"/>
                </a:solidFill>
              </a:rPr>
              <a:t>The Teacher/Counselor/Adult Handbook</a:t>
            </a:r>
          </a:p>
          <a:p>
            <a:pPr marL="800100" lvl="1" indent="-342900" algn="l">
              <a:buFont typeface="Wingdings" panose="05000000000000000000" pitchFamily="2" charset="2"/>
              <a:buChar char="q"/>
            </a:pPr>
            <a:r>
              <a:rPr lang="en-US" sz="1700" dirty="0" smtClean="0">
                <a:solidFill>
                  <a:schemeClr val="tx1"/>
                </a:solidFill>
              </a:rPr>
              <a:t>The Student Workbook</a:t>
            </a:r>
          </a:p>
          <a:p>
            <a:pPr algn="l"/>
            <a:r>
              <a:rPr lang="en-US" sz="1000" dirty="0" smtClean="0">
                <a:solidFill>
                  <a:schemeClr val="tx1"/>
                </a:solidFill>
              </a:rPr>
              <a:t> </a:t>
            </a:r>
          </a:p>
        </p:txBody>
      </p:sp>
      <p:sp>
        <p:nvSpPr>
          <p:cNvPr id="5" name="Rectangle 4"/>
          <p:cNvSpPr/>
          <p:nvPr/>
        </p:nvSpPr>
        <p:spPr>
          <a:xfrm>
            <a:off x="380246" y="6107493"/>
            <a:ext cx="5789691" cy="369332"/>
          </a:xfrm>
          <a:prstGeom prst="rect">
            <a:avLst/>
          </a:prstGeom>
        </p:spPr>
        <p:txBody>
          <a:bodyPr wrap="square">
            <a:spAutoFit/>
          </a:bodyPr>
          <a:lstStyle/>
          <a:p>
            <a:r>
              <a:rPr lang="en-US" i="1" dirty="0">
                <a:solidFill>
                  <a:schemeClr val="accent2">
                    <a:lumMod val="75000"/>
                  </a:schemeClr>
                </a:solidFill>
              </a:rPr>
              <a:t>Federal Reserve Bank of Dallas – </a:t>
            </a:r>
            <a:r>
              <a:rPr lang="en-US" i="1" dirty="0" smtClean="0">
                <a:solidFill>
                  <a:schemeClr val="accent2">
                    <a:lumMod val="75000"/>
                  </a:schemeClr>
                </a:solidFill>
              </a:rPr>
              <a:t>Navigate publication</a:t>
            </a:r>
            <a:endParaRPr lang="en-US" i="1" dirty="0">
              <a:solidFill>
                <a:schemeClr val="accent2">
                  <a:lumMod val="75000"/>
                </a:schemeClr>
              </a:solidFill>
            </a:endParaRPr>
          </a:p>
        </p:txBody>
      </p:sp>
      <p:pic>
        <p:nvPicPr>
          <p:cNvPr id="6" name="Picture 2" descr="Econ Illin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76" y="26834"/>
            <a:ext cx="1696707" cy="62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2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8948" t="14458" r="26791" b="7095"/>
          <a:stretch/>
        </p:blipFill>
        <p:spPr bwMode="auto">
          <a:xfrm>
            <a:off x="1252139" y="731519"/>
            <a:ext cx="6609029" cy="5659047"/>
          </a:xfrm>
          <a:prstGeom prst="rect">
            <a:avLst/>
          </a:prstGeom>
          <a:ln>
            <a:noFill/>
          </a:ln>
          <a:extLst>
            <a:ext uri="{53640926-AAD7-44D8-BBD7-CCE9431645EC}">
              <a14:shadowObscured xmlns:a14="http://schemas.microsoft.com/office/drawing/2010/main"/>
            </a:ext>
          </a:extLst>
        </p:spPr>
      </p:pic>
      <p:sp>
        <p:nvSpPr>
          <p:cNvPr id="3" name="Subtitle 2"/>
          <p:cNvSpPr txBox="1">
            <a:spLocks/>
          </p:cNvSpPr>
          <p:nvPr/>
        </p:nvSpPr>
        <p:spPr>
          <a:xfrm>
            <a:off x="1189944" y="6380334"/>
            <a:ext cx="6305463" cy="3995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i="1" dirty="0" smtClean="0">
                <a:solidFill>
                  <a:schemeClr val="accent2">
                    <a:lumMod val="75000"/>
                  </a:schemeClr>
                </a:solidFill>
              </a:rPr>
              <a:t>Federal Reserve Bank of Dallas – Navigate – pg 17</a:t>
            </a:r>
            <a:endParaRPr lang="en-US" i="1" dirty="0">
              <a:solidFill>
                <a:schemeClr val="accent2">
                  <a:lumMod val="75000"/>
                </a:schemeClr>
              </a:solidFill>
            </a:endParaRPr>
          </a:p>
        </p:txBody>
      </p:sp>
      <p:pic>
        <p:nvPicPr>
          <p:cNvPr id="4" name="Picture 2" descr="Econ Illino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29"/>
            <a:ext cx="1465202" cy="53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97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5729" t="14500" r="25938" b="4333"/>
          <a:stretch/>
        </p:blipFill>
        <p:spPr bwMode="auto">
          <a:xfrm>
            <a:off x="1227910" y="696686"/>
            <a:ext cx="6855262" cy="5742494"/>
          </a:xfrm>
          <a:prstGeom prst="rect">
            <a:avLst/>
          </a:prstGeom>
          <a:ln>
            <a:noFill/>
          </a:ln>
          <a:extLst>
            <a:ext uri="{53640926-AAD7-44D8-BBD7-CCE9431645EC}">
              <a14:shadowObscured xmlns:a14="http://schemas.microsoft.com/office/drawing/2010/main"/>
            </a:ext>
          </a:extLst>
        </p:spPr>
      </p:pic>
      <p:sp>
        <p:nvSpPr>
          <p:cNvPr id="3" name="Subtitle 2"/>
          <p:cNvSpPr txBox="1">
            <a:spLocks/>
          </p:cNvSpPr>
          <p:nvPr/>
        </p:nvSpPr>
        <p:spPr>
          <a:xfrm>
            <a:off x="1497616" y="6439180"/>
            <a:ext cx="6305463" cy="3995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i="1" dirty="0" smtClean="0">
                <a:solidFill>
                  <a:schemeClr val="accent2">
                    <a:lumMod val="75000"/>
                  </a:schemeClr>
                </a:solidFill>
              </a:rPr>
              <a:t>Federal Reserve Bank of Dallas – Navigate – pg 18</a:t>
            </a:r>
            <a:endParaRPr lang="en-US" i="1" dirty="0">
              <a:solidFill>
                <a:schemeClr val="accent2">
                  <a:lumMod val="75000"/>
                </a:schemeClr>
              </a:solidFill>
            </a:endParaRPr>
          </a:p>
        </p:txBody>
      </p:sp>
      <p:pic>
        <p:nvPicPr>
          <p:cNvPr id="4" name="Picture 2" descr="Econ Illino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7616" cy="54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1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5521" t="9667" r="25834" b="4000"/>
          <a:stretch/>
        </p:blipFill>
        <p:spPr bwMode="auto">
          <a:xfrm>
            <a:off x="1207559" y="635725"/>
            <a:ext cx="6506377" cy="5806375"/>
          </a:xfrm>
          <a:prstGeom prst="rect">
            <a:avLst/>
          </a:prstGeom>
          <a:ln>
            <a:noFill/>
          </a:ln>
          <a:extLst>
            <a:ext uri="{53640926-AAD7-44D8-BBD7-CCE9431645EC}">
              <a14:shadowObscured xmlns:a14="http://schemas.microsoft.com/office/drawing/2010/main"/>
            </a:ext>
          </a:extLst>
        </p:spPr>
      </p:pic>
      <p:sp>
        <p:nvSpPr>
          <p:cNvPr id="3" name="Subtitle 2"/>
          <p:cNvSpPr txBox="1">
            <a:spLocks/>
          </p:cNvSpPr>
          <p:nvPr/>
        </p:nvSpPr>
        <p:spPr>
          <a:xfrm>
            <a:off x="1156719" y="6458467"/>
            <a:ext cx="6305463" cy="3995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i="1" dirty="0" smtClean="0">
                <a:solidFill>
                  <a:schemeClr val="accent2">
                    <a:lumMod val="75000"/>
                  </a:schemeClr>
                </a:solidFill>
              </a:rPr>
              <a:t>Federal Reserve Bank of Dallas – Navigate – pg 21</a:t>
            </a:r>
            <a:endParaRPr lang="en-US" i="1" dirty="0">
              <a:solidFill>
                <a:schemeClr val="accent2">
                  <a:lumMod val="75000"/>
                </a:schemeClr>
              </a:solidFill>
            </a:endParaRPr>
          </a:p>
        </p:txBody>
      </p:sp>
      <p:sp>
        <p:nvSpPr>
          <p:cNvPr id="4" name="Oval 3"/>
          <p:cNvSpPr/>
          <p:nvPr/>
        </p:nvSpPr>
        <p:spPr>
          <a:xfrm>
            <a:off x="6577068" y="1530037"/>
            <a:ext cx="1770228" cy="164773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lower estimate of $1,200 per year is more typical </a:t>
            </a:r>
            <a:endParaRPr lang="en-US" sz="1600" dirty="0">
              <a:solidFill>
                <a:schemeClr val="tx1"/>
              </a:solidFill>
            </a:endParaRPr>
          </a:p>
        </p:txBody>
      </p:sp>
      <p:pic>
        <p:nvPicPr>
          <p:cNvPr id="5" name="Picture 2" descr="Econ Illino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357"/>
            <a:ext cx="1480457" cy="54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6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5418" t="16333" r="50311" b="70334"/>
          <a:stretch/>
        </p:blipFill>
        <p:spPr bwMode="auto">
          <a:xfrm>
            <a:off x="1375954" y="844817"/>
            <a:ext cx="6000206" cy="1880771"/>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813544" y="2943358"/>
            <a:ext cx="5224462" cy="646331"/>
          </a:xfrm>
          <a:prstGeom prst="rect">
            <a:avLst/>
          </a:prstGeom>
          <a:noFill/>
        </p:spPr>
        <p:txBody>
          <a:bodyPr wrap="square" rtlCol="0">
            <a:spAutoFit/>
          </a:bodyPr>
          <a:lstStyle/>
          <a:p>
            <a:pPr algn="ctr"/>
            <a:r>
              <a:rPr lang="en-US" dirty="0" smtClean="0">
                <a:hlinkClick r:id="rId4"/>
              </a:rPr>
              <a:t>http://www.dallasfed.org/assets/documents/educate/navigate/navigate-slides5.pdf</a:t>
            </a:r>
            <a:r>
              <a:rPr lang="en-US" dirty="0" smtClean="0"/>
              <a:t> </a:t>
            </a:r>
            <a:endParaRPr lang="en-US" dirty="0"/>
          </a:p>
        </p:txBody>
      </p:sp>
      <p:sp>
        <p:nvSpPr>
          <p:cNvPr id="7" name="Subtitle 2"/>
          <p:cNvSpPr txBox="1">
            <a:spLocks/>
          </p:cNvSpPr>
          <p:nvPr/>
        </p:nvSpPr>
        <p:spPr>
          <a:xfrm>
            <a:off x="1509688" y="3648636"/>
            <a:ext cx="6305463" cy="3995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i="1" dirty="0" smtClean="0">
                <a:solidFill>
                  <a:schemeClr val="accent2">
                    <a:lumMod val="75000"/>
                  </a:schemeClr>
                </a:solidFill>
              </a:rPr>
              <a:t>Federal Reserve Bank of Dallas – Navigate Publication</a:t>
            </a:r>
            <a:endParaRPr lang="en-US" i="1" dirty="0">
              <a:solidFill>
                <a:schemeClr val="accent2">
                  <a:lumMod val="75000"/>
                </a:schemeClr>
              </a:solidFill>
            </a:endParaRPr>
          </a:p>
        </p:txBody>
      </p:sp>
      <p:sp>
        <p:nvSpPr>
          <p:cNvPr id="8" name="TextBox 7"/>
          <p:cNvSpPr txBox="1"/>
          <p:nvPr/>
        </p:nvSpPr>
        <p:spPr>
          <a:xfrm>
            <a:off x="1729730" y="4329964"/>
            <a:ext cx="5224462" cy="923330"/>
          </a:xfrm>
          <a:prstGeom prst="rect">
            <a:avLst/>
          </a:prstGeom>
          <a:noFill/>
        </p:spPr>
        <p:txBody>
          <a:bodyPr wrap="square" rtlCol="0">
            <a:spAutoFit/>
          </a:bodyPr>
          <a:lstStyle/>
          <a:p>
            <a:pPr algn="ctr"/>
            <a:r>
              <a:rPr lang="en-US" dirty="0">
                <a:hlinkClick r:id="rId5"/>
              </a:rPr>
              <a:t>https://</a:t>
            </a:r>
            <a:r>
              <a:rPr lang="en-US" dirty="0" smtClean="0">
                <a:hlinkClick r:id="rId5"/>
              </a:rPr>
              <a:t>bigfuture.collegeboard.org/pay-for-college/financial-aid-awards/compare-aid-calculator</a:t>
            </a:r>
            <a:r>
              <a:rPr lang="en-US" dirty="0" smtClean="0"/>
              <a:t> </a:t>
            </a:r>
            <a:endParaRPr lang="en-US" dirty="0"/>
          </a:p>
        </p:txBody>
      </p:sp>
      <p:sp>
        <p:nvSpPr>
          <p:cNvPr id="9" name="Subtitle 2"/>
          <p:cNvSpPr txBox="1">
            <a:spLocks/>
          </p:cNvSpPr>
          <p:nvPr/>
        </p:nvSpPr>
        <p:spPr>
          <a:xfrm>
            <a:off x="1584874" y="5272099"/>
            <a:ext cx="5514174" cy="3995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i="1" dirty="0" smtClean="0">
                <a:solidFill>
                  <a:schemeClr val="accent2">
                    <a:lumMod val="75000"/>
                  </a:schemeClr>
                </a:solidFill>
              </a:rPr>
              <a:t>College Board - Compare </a:t>
            </a:r>
            <a:r>
              <a:rPr lang="en-US" i="1" dirty="0">
                <a:solidFill>
                  <a:schemeClr val="accent2">
                    <a:lumMod val="75000"/>
                  </a:schemeClr>
                </a:solidFill>
              </a:rPr>
              <a:t>Your </a:t>
            </a:r>
            <a:r>
              <a:rPr lang="en-US" i="1" dirty="0" smtClean="0">
                <a:solidFill>
                  <a:schemeClr val="accent2">
                    <a:lumMod val="75000"/>
                  </a:schemeClr>
                </a:solidFill>
              </a:rPr>
              <a:t>Financial Aid </a:t>
            </a:r>
            <a:r>
              <a:rPr lang="en-US" i="1" dirty="0">
                <a:solidFill>
                  <a:schemeClr val="accent2">
                    <a:lumMod val="75000"/>
                  </a:schemeClr>
                </a:solidFill>
              </a:rPr>
              <a:t>Awards</a:t>
            </a:r>
          </a:p>
        </p:txBody>
      </p:sp>
      <p:pic>
        <p:nvPicPr>
          <p:cNvPr id="10" name="Picture 2" descr="Econ Illino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356"/>
            <a:ext cx="1584874" cy="58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2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81359" y="61360"/>
            <a:ext cx="4028448" cy="6193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smtClean="0">
                <a:solidFill>
                  <a:srgbClr val="6A8D1B"/>
                </a:solidFill>
              </a:rPr>
              <a:t>Financial Aid Terms </a:t>
            </a:r>
            <a:r>
              <a:rPr lang="en-US" dirty="0" smtClean="0"/>
              <a:t>	</a:t>
            </a:r>
            <a:endParaRPr lang="en-US" dirty="0"/>
          </a:p>
        </p:txBody>
      </p:sp>
      <p:sp>
        <p:nvSpPr>
          <p:cNvPr id="4" name="Content Placeholder 3"/>
          <p:cNvSpPr>
            <a:spLocks noGrp="1"/>
          </p:cNvSpPr>
          <p:nvPr>
            <p:ph sz="half" idx="1"/>
          </p:nvPr>
        </p:nvSpPr>
        <p:spPr>
          <a:xfrm>
            <a:off x="190122" y="597529"/>
            <a:ext cx="7396681" cy="6178990"/>
          </a:xfrm>
        </p:spPr>
        <p:txBody>
          <a:bodyPr>
            <a:normAutofit fontScale="85000" lnSpcReduction="20000"/>
          </a:bodyPr>
          <a:lstStyle/>
          <a:p>
            <a:pPr>
              <a:lnSpc>
                <a:spcPct val="120000"/>
              </a:lnSpc>
              <a:spcBef>
                <a:spcPts val="0"/>
              </a:spcBef>
            </a:pPr>
            <a:r>
              <a:rPr lang="en-US" sz="2400" dirty="0" smtClean="0"/>
              <a:t>Financial Aid</a:t>
            </a:r>
          </a:p>
          <a:p>
            <a:pPr marL="0" indent="0">
              <a:lnSpc>
                <a:spcPct val="120000"/>
              </a:lnSpc>
              <a:spcBef>
                <a:spcPts val="0"/>
              </a:spcBef>
              <a:buNone/>
            </a:pPr>
            <a:r>
              <a:rPr lang="en-US" sz="1500" dirty="0" smtClean="0">
                <a:solidFill>
                  <a:srgbClr val="6A8D1B"/>
                </a:solidFill>
              </a:rPr>
              <a:t>Financial </a:t>
            </a:r>
            <a:r>
              <a:rPr lang="en-US" sz="1500" dirty="0">
                <a:solidFill>
                  <a:srgbClr val="6A8D1B"/>
                </a:solidFill>
              </a:rPr>
              <a:t>Aid is any grant or scholarship, loan, or paid employment offered to help a student meet his/her college expenses. Such aid is usually provided by various sources such as federal and state agencies, colleges, high schools, foundations, and corporations</a:t>
            </a:r>
            <a:r>
              <a:rPr lang="en-US" sz="1500" dirty="0" smtClean="0">
                <a:solidFill>
                  <a:srgbClr val="6A8D1B"/>
                </a:solidFill>
              </a:rPr>
              <a:t>.</a:t>
            </a:r>
          </a:p>
          <a:p>
            <a:pPr marL="0" indent="0">
              <a:lnSpc>
                <a:spcPct val="120000"/>
              </a:lnSpc>
              <a:spcBef>
                <a:spcPts val="0"/>
              </a:spcBef>
              <a:buNone/>
            </a:pPr>
            <a:endParaRPr lang="en-US" sz="1000" dirty="0" smtClean="0"/>
          </a:p>
          <a:p>
            <a:pPr>
              <a:lnSpc>
                <a:spcPct val="120000"/>
              </a:lnSpc>
              <a:spcBef>
                <a:spcPts val="0"/>
              </a:spcBef>
            </a:pPr>
            <a:r>
              <a:rPr lang="en-US" sz="2400" dirty="0" smtClean="0"/>
              <a:t>Work Study</a:t>
            </a:r>
          </a:p>
          <a:p>
            <a:pPr marL="0" lvl="1" indent="0">
              <a:lnSpc>
                <a:spcPct val="120000"/>
              </a:lnSpc>
              <a:spcBef>
                <a:spcPts val="0"/>
              </a:spcBef>
              <a:buNone/>
            </a:pPr>
            <a:r>
              <a:rPr lang="en-US" sz="1500" dirty="0" smtClean="0">
                <a:solidFill>
                  <a:schemeClr val="tx1"/>
                </a:solidFill>
              </a:rPr>
              <a:t>The </a:t>
            </a:r>
            <a:r>
              <a:rPr lang="en-US" sz="1500" dirty="0">
                <a:solidFill>
                  <a:schemeClr val="tx1"/>
                </a:solidFill>
              </a:rPr>
              <a:t>Federal Work Study program provides funds to eligible students </a:t>
            </a:r>
            <a:r>
              <a:rPr lang="en-US" sz="1500" dirty="0" smtClean="0">
                <a:solidFill>
                  <a:schemeClr val="tx1"/>
                </a:solidFill>
              </a:rPr>
              <a:t>for </a:t>
            </a:r>
            <a:r>
              <a:rPr lang="en-US" sz="1500" dirty="0">
                <a:solidFill>
                  <a:schemeClr val="tx1"/>
                </a:solidFill>
              </a:rPr>
              <a:t>part-time employment to help finance the costs of postsecondary education. In most cases, the school or employer has to pay up to 50 percent of the student's wages, with the federal government covering the rest. </a:t>
            </a:r>
            <a:endParaRPr lang="en-US" sz="1500" dirty="0" smtClean="0">
              <a:solidFill>
                <a:schemeClr val="tx1"/>
              </a:solidFill>
            </a:endParaRPr>
          </a:p>
          <a:p>
            <a:pPr marL="0" lvl="1" indent="0">
              <a:lnSpc>
                <a:spcPct val="120000"/>
              </a:lnSpc>
              <a:spcBef>
                <a:spcPts val="0"/>
              </a:spcBef>
              <a:buNone/>
            </a:pPr>
            <a:endParaRPr lang="en-US" sz="1000" dirty="0" smtClean="0">
              <a:solidFill>
                <a:schemeClr val="tx1"/>
              </a:solidFill>
            </a:endParaRPr>
          </a:p>
          <a:p>
            <a:pPr marL="342900" lvl="1" indent="-342900">
              <a:lnSpc>
                <a:spcPct val="120000"/>
              </a:lnSpc>
              <a:spcBef>
                <a:spcPts val="0"/>
              </a:spcBef>
            </a:pPr>
            <a:r>
              <a:rPr lang="en-US" sz="2400" dirty="0" smtClean="0"/>
              <a:t>Grant</a:t>
            </a:r>
          </a:p>
          <a:p>
            <a:pPr marL="0" lvl="1" indent="0">
              <a:lnSpc>
                <a:spcPct val="120000"/>
              </a:lnSpc>
              <a:spcBef>
                <a:spcPts val="0"/>
              </a:spcBef>
              <a:buNone/>
            </a:pPr>
            <a:r>
              <a:rPr lang="en-US" sz="1500" dirty="0" smtClean="0">
                <a:solidFill>
                  <a:srgbClr val="6A8D1B"/>
                </a:solidFill>
              </a:rPr>
              <a:t>Did </a:t>
            </a:r>
            <a:r>
              <a:rPr lang="en-US" sz="1500" dirty="0">
                <a:solidFill>
                  <a:srgbClr val="6A8D1B"/>
                </a:solidFill>
              </a:rPr>
              <a:t>someone say free money? Unlike loans, grants­­­­—which can come from the state or federal government, from the college itself, or from private sources—provide money for college that doesn't have to be paid back</a:t>
            </a:r>
            <a:r>
              <a:rPr lang="en-US" sz="1500" dirty="0" smtClean="0">
                <a:solidFill>
                  <a:srgbClr val="6A8D1B"/>
                </a:solidFill>
              </a:rPr>
              <a:t>.</a:t>
            </a:r>
          </a:p>
          <a:p>
            <a:pPr marL="0" lvl="1" indent="0">
              <a:lnSpc>
                <a:spcPct val="120000"/>
              </a:lnSpc>
              <a:spcBef>
                <a:spcPts val="0"/>
              </a:spcBef>
              <a:buNone/>
            </a:pPr>
            <a:endParaRPr lang="en-US" sz="1000" dirty="0"/>
          </a:p>
          <a:p>
            <a:pPr>
              <a:lnSpc>
                <a:spcPct val="120000"/>
              </a:lnSpc>
              <a:spcBef>
                <a:spcPts val="0"/>
              </a:spcBef>
            </a:pPr>
            <a:r>
              <a:rPr lang="en-US" sz="2400" dirty="0" smtClean="0"/>
              <a:t>Scholarship</a:t>
            </a:r>
          </a:p>
          <a:p>
            <a:pPr marL="0" lvl="1" indent="0">
              <a:lnSpc>
                <a:spcPct val="120000"/>
              </a:lnSpc>
              <a:spcBef>
                <a:spcPts val="0"/>
              </a:spcBef>
              <a:buNone/>
            </a:pPr>
            <a:r>
              <a:rPr lang="en-US" sz="1500" dirty="0" smtClean="0">
                <a:solidFill>
                  <a:schemeClr val="tx1"/>
                </a:solidFill>
              </a:rPr>
              <a:t>Similar to a grant, scholarships </a:t>
            </a:r>
            <a:r>
              <a:rPr lang="en-US" sz="1500" dirty="0">
                <a:solidFill>
                  <a:schemeClr val="tx1"/>
                </a:solidFill>
              </a:rPr>
              <a:t>are primarily awarded for academic merit (good grades) or for something you have accomplished (volunteer work or a specific project); however, there are many need-based scholarships out there, as well. Like grants, scholarships don't have to be repaid</a:t>
            </a:r>
            <a:r>
              <a:rPr lang="en-US" sz="1500" dirty="0" smtClean="0">
                <a:solidFill>
                  <a:schemeClr val="tx1"/>
                </a:solidFill>
              </a:rPr>
              <a:t>.</a:t>
            </a:r>
          </a:p>
          <a:p>
            <a:pPr marL="0" lvl="1" indent="0">
              <a:lnSpc>
                <a:spcPct val="120000"/>
              </a:lnSpc>
              <a:spcBef>
                <a:spcPts val="0"/>
              </a:spcBef>
              <a:buNone/>
            </a:pPr>
            <a:endParaRPr lang="en-US" sz="1000" dirty="0" smtClean="0">
              <a:solidFill>
                <a:schemeClr val="tx1"/>
              </a:solidFill>
            </a:endParaRPr>
          </a:p>
          <a:p>
            <a:pPr marL="342900" lvl="1" indent="-342900">
              <a:lnSpc>
                <a:spcPct val="120000"/>
              </a:lnSpc>
              <a:spcBef>
                <a:spcPts val="0"/>
              </a:spcBef>
            </a:pPr>
            <a:r>
              <a:rPr lang="en-US" sz="2400" dirty="0" smtClean="0"/>
              <a:t>Loan</a:t>
            </a:r>
          </a:p>
          <a:p>
            <a:pPr marL="0" lvl="1" indent="0">
              <a:lnSpc>
                <a:spcPct val="120000"/>
              </a:lnSpc>
              <a:spcBef>
                <a:spcPts val="0"/>
              </a:spcBef>
              <a:buNone/>
            </a:pPr>
            <a:r>
              <a:rPr lang="en-US" sz="1500" dirty="0">
                <a:solidFill>
                  <a:srgbClr val="6A8D1B"/>
                </a:solidFill>
              </a:rPr>
              <a:t>Federal student loans don't have to be paid while you're in college, and there are also a variety of loan forgiveness programs out there post-graduation. The rates and terms are generally more flexible than private loans</a:t>
            </a:r>
            <a:r>
              <a:rPr lang="en-US" sz="1500" dirty="0" smtClean="0">
                <a:solidFill>
                  <a:srgbClr val="6A8D1B"/>
                </a:solidFill>
              </a:rPr>
              <a:t>.</a:t>
            </a:r>
          </a:p>
          <a:p>
            <a:pPr marL="0" lvl="1" indent="0">
              <a:lnSpc>
                <a:spcPct val="120000"/>
              </a:lnSpc>
              <a:spcBef>
                <a:spcPts val="0"/>
              </a:spcBef>
              <a:buNone/>
            </a:pPr>
            <a:endParaRPr lang="en-US" sz="1100" dirty="0" smtClean="0"/>
          </a:p>
          <a:p>
            <a:pPr marL="342900" lvl="1" indent="-342900">
              <a:lnSpc>
                <a:spcPct val="120000"/>
              </a:lnSpc>
              <a:spcBef>
                <a:spcPts val="0"/>
              </a:spcBef>
            </a:pPr>
            <a:r>
              <a:rPr lang="en-US" sz="2400" dirty="0" smtClean="0"/>
              <a:t>Tuition</a:t>
            </a:r>
          </a:p>
          <a:p>
            <a:pPr marL="0" lvl="1" indent="0">
              <a:lnSpc>
                <a:spcPct val="120000"/>
              </a:lnSpc>
              <a:spcBef>
                <a:spcPts val="0"/>
              </a:spcBef>
              <a:buNone/>
            </a:pPr>
            <a:r>
              <a:rPr lang="en-US" sz="1500" dirty="0">
                <a:solidFill>
                  <a:schemeClr val="tx1"/>
                </a:solidFill>
              </a:rPr>
              <a:t>College tuition is the "sticker price" of your education, and does not include room and board, textbooks, or other fees.</a:t>
            </a:r>
            <a:endParaRPr lang="en-US" dirty="0" smtClean="0">
              <a:solidFill>
                <a:schemeClr val="tx1"/>
              </a:solidFill>
            </a:endParaRPr>
          </a:p>
          <a:p>
            <a:endParaRPr lang="en-US" dirty="0"/>
          </a:p>
        </p:txBody>
      </p:sp>
      <p:pic>
        <p:nvPicPr>
          <p:cNvPr id="5" name="Picture 2" descr="Econ Illin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588"/>
            <a:ext cx="1604363" cy="58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15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TotalTime>
  <Words>905</Words>
  <Application>Microsoft Office PowerPoint</Application>
  <PresentationFormat>On-screen Show (4:3)</PresentationFormat>
  <Paragraphs>99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Financial Literacy for Education Success</vt:lpstr>
      <vt:lpstr>What’s Happening</vt:lpstr>
      <vt:lpstr>PowerPoint Presentation</vt:lpstr>
      <vt:lpstr>Navigate!</vt:lpstr>
      <vt:lpstr>PowerPoint Presentation</vt:lpstr>
      <vt:lpstr>PowerPoint Presentation</vt:lpstr>
      <vt:lpstr>PowerPoint Presentation</vt:lpstr>
      <vt:lpstr>PowerPoint Presentation</vt:lpstr>
      <vt:lpstr>PowerPoint Presentation</vt:lpstr>
      <vt:lpstr>College and Career  Online Tools &amp; Resources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Joyce</dc:creator>
  <cp:lastModifiedBy>Sam Nelson</cp:lastModifiedBy>
  <cp:revision>217</cp:revision>
  <cp:lastPrinted>2016-07-21T03:23:14Z</cp:lastPrinted>
  <dcterms:created xsi:type="dcterms:W3CDTF">2016-05-11T21:37:13Z</dcterms:created>
  <dcterms:modified xsi:type="dcterms:W3CDTF">2016-08-05T15:12:40Z</dcterms:modified>
</cp:coreProperties>
</file>